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3"/>
    <p:sldMasterId id="2147483670" r:id="rId4"/>
    <p:sldMasterId id="2147483689" r:id="rId5"/>
    <p:sldMasterId id="2147483708" r:id="rId6"/>
    <p:sldMasterId id="2147483727" r:id="rId7"/>
  </p:sldMasterIdLst>
  <p:notesMasterIdLst>
    <p:notesMasterId r:id="rId9"/>
  </p:notesMasterIdLst>
  <p:handoutMasterIdLst>
    <p:handoutMasterId r:id="rId14"/>
  </p:handoutMasterIdLst>
  <p:sldIdLst>
    <p:sldId id="2030" r:id="rId8"/>
    <p:sldId id="2038" r:id="rId10"/>
    <p:sldId id="2043" r:id="rId11"/>
    <p:sldId id="2054" r:id="rId12"/>
    <p:sldId id="2055" r:id="rId13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030"/>
            <p14:sldId id="2038"/>
            <p14:sldId id="2043"/>
            <p14:sldId id="2054"/>
            <p14:sldId id="2055"/>
          </p14:sldIdLst>
        </p14:section>
        <p14:section name="目录与章节过渡" id="{847108E3-22F3-4CD9-A82A-834291DC17F4}">
          <p14:sldIdLst/>
        </p14:section>
        <p14:section name="内容页" id="{EB11151C-0E14-47B0-8218-1431BF894351}">
          <p14:sldIdLst/>
        </p14:section>
        <p14:section name="封底" id="{843E591D-6EE2-4691-951C-C0C689F22170}">
          <p14:sldIdLst/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  <p:ext uri="{EFAFB233-063F-42B5-8137-9DF3F51BA10A}">
      <p15:sldGuideLst xmlns:p15="http://schemas.microsoft.com/office/powerpoint/2012/main">
        <p15:guide id="1" pos="3788" userDrawn="1">
          <p15:clr>
            <a:srgbClr val="A4A3A4"/>
          </p15:clr>
        </p15:guide>
        <p15:guide id="2" orient="horz" pos="1148" userDrawn="1">
          <p15:clr>
            <a:srgbClr val="A4A3A4"/>
          </p15:clr>
        </p15:guide>
        <p15:guide id="3" orient="horz" pos="1369" userDrawn="1">
          <p15:clr>
            <a:srgbClr val="A4A3A4"/>
          </p15:clr>
        </p15:guide>
        <p15:guide id="4" orient="horz" pos="2813" userDrawn="1">
          <p15:clr>
            <a:srgbClr val="A4A3A4"/>
          </p15:clr>
        </p15:guide>
        <p15:guide id="5" pos="2100" userDrawn="1">
          <p15:clr>
            <a:srgbClr val="A4A3A4"/>
          </p15:clr>
        </p15:guide>
        <p15:guide id="6" pos="6076" userDrawn="1">
          <p15:clr>
            <a:srgbClr val="A4A3A4"/>
          </p15:clr>
        </p15:guide>
        <p15:guide id="7" pos="532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" initials="T" lastIdx="2" clrIdx="0"/>
  <p:cmAuthor id="2" name="1220035909@qq.com" initials="1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>
        <p:scale>
          <a:sx n="70" d="100"/>
          <a:sy n="70" d="100"/>
        </p:scale>
        <p:origin x="960" y="828"/>
      </p:cViewPr>
      <p:guideLst>
        <p:guide pos="3788"/>
        <p:guide orient="horz" pos="1148"/>
        <p:guide orient="horz" pos="1369"/>
        <p:guide orient="horz" pos="2813"/>
        <p:guide pos="2100"/>
        <p:guide pos="6076"/>
        <p:guide pos="5327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gs" Target="tags/tag31.xml"/><Relationship Id="rId18" Type="http://schemas.openxmlformats.org/officeDocument/2006/relationships/commentAuthors" Target="commentAuthors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169035" y="105410"/>
            <a:ext cx="1595120" cy="51244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 hasCustomPrompt="1"/>
          </p:nvPr>
        </p:nvSpPr>
        <p:spPr>
          <a:xfrm>
            <a:off x="3049905" y="120015"/>
            <a:ext cx="1595120" cy="51244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3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621617" y="6535788"/>
            <a:ext cx="77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B50116F7-0265-456C-B5A4-2FA8B566F94E}" type="slidenum">
              <a:rPr lang="zh-CN" altLang="en-US" sz="1400" smtClean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600" dirty="0">
              <a:solidFill>
                <a:schemeClr val="bg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 rot="0">
            <a:off x="304800" y="2455545"/>
            <a:ext cx="4121785" cy="1463040"/>
            <a:chOff x="667656" y="1497651"/>
            <a:chExt cx="4122059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2387598" y="1755350"/>
              <a:ext cx="22351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accent1"/>
                  </a:solidFill>
                </a:rPr>
                <a:t>目  录</a:t>
              </a:r>
              <a:endParaRPr lang="zh-CN" altLang="en-US" sz="54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sp>
          <p:nvSpPr>
            <p:cNvPr id="10" name="矩形 9"/>
            <p:cNvSpPr/>
            <p:nvPr/>
          </p:nvSpPr>
          <p:spPr>
            <a:xfrm>
              <a:off x="667657" y="1497651"/>
              <a:ext cx="4122058" cy="1438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169035" y="105410"/>
            <a:ext cx="1595120" cy="51244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 hasCustomPrompt="1"/>
          </p:nvPr>
        </p:nvSpPr>
        <p:spPr>
          <a:xfrm>
            <a:off x="3049905" y="120015"/>
            <a:ext cx="1595120" cy="51244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3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621617" y="6535788"/>
            <a:ext cx="77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B50116F7-0265-456C-B5A4-2FA8B566F94E}" type="slidenum">
              <a:rPr lang="zh-CN" altLang="en-US" sz="1400" smtClean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600" dirty="0">
              <a:solidFill>
                <a:schemeClr val="bg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 rot="0">
            <a:off x="304800" y="2455545"/>
            <a:ext cx="4121785" cy="1463040"/>
            <a:chOff x="667656" y="1497651"/>
            <a:chExt cx="4122059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2387598" y="1755350"/>
              <a:ext cx="22351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accent1"/>
                  </a:solidFill>
                </a:rPr>
                <a:t>目  录</a:t>
              </a:r>
              <a:endParaRPr lang="zh-CN" altLang="en-US" sz="54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sp>
          <p:nvSpPr>
            <p:cNvPr id="10" name="矩形 9"/>
            <p:cNvSpPr/>
            <p:nvPr/>
          </p:nvSpPr>
          <p:spPr>
            <a:xfrm>
              <a:off x="667657" y="1497651"/>
              <a:ext cx="4122058" cy="1438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169035" y="105410"/>
            <a:ext cx="1595120" cy="51244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 hasCustomPrompt="1"/>
          </p:nvPr>
        </p:nvSpPr>
        <p:spPr>
          <a:xfrm>
            <a:off x="3049905" y="120015"/>
            <a:ext cx="1595120" cy="51244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3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621617" y="6535788"/>
            <a:ext cx="77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B50116F7-0265-456C-B5A4-2FA8B566F94E}" type="slidenum">
              <a:rPr lang="zh-CN" altLang="en-US" sz="1400" smtClean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600" dirty="0">
              <a:solidFill>
                <a:schemeClr val="bg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 rot="0">
            <a:off x="304800" y="2455545"/>
            <a:ext cx="4121785" cy="1463040"/>
            <a:chOff x="667656" y="1497651"/>
            <a:chExt cx="4122059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2387598" y="1755350"/>
              <a:ext cx="22351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accent1"/>
                  </a:solidFill>
                </a:rPr>
                <a:t>目  录</a:t>
              </a:r>
              <a:endParaRPr lang="zh-CN" altLang="en-US" sz="54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 rot="0">
            <a:off x="304800" y="2455545"/>
            <a:ext cx="4121785" cy="1463040"/>
            <a:chOff x="667656" y="1497651"/>
            <a:chExt cx="4122059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2387598" y="1755350"/>
              <a:ext cx="22351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accent1"/>
                  </a:solidFill>
                </a:rPr>
                <a:t>目  录</a:t>
              </a:r>
              <a:endParaRPr lang="zh-CN" altLang="en-US" sz="54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sp>
          <p:nvSpPr>
            <p:cNvPr id="10" name="矩形 9"/>
            <p:cNvSpPr/>
            <p:nvPr/>
          </p:nvSpPr>
          <p:spPr>
            <a:xfrm>
              <a:off x="667657" y="1497651"/>
              <a:ext cx="4122058" cy="1438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169035" y="105410"/>
            <a:ext cx="1595120" cy="51244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 hasCustomPrompt="1"/>
          </p:nvPr>
        </p:nvSpPr>
        <p:spPr>
          <a:xfrm>
            <a:off x="3049905" y="120015"/>
            <a:ext cx="1595120" cy="51244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3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sp>
          <p:nvSpPr>
            <p:cNvPr id="10" name="矩形 9"/>
            <p:cNvSpPr/>
            <p:nvPr/>
          </p:nvSpPr>
          <p:spPr>
            <a:xfrm>
              <a:off x="667657" y="1497651"/>
              <a:ext cx="4122058" cy="1438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621617" y="6535788"/>
            <a:ext cx="77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B50116F7-0265-456C-B5A4-2FA8B566F94E}" type="slidenum">
              <a:rPr lang="zh-CN" altLang="en-US" sz="1400" smtClean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600" dirty="0">
              <a:solidFill>
                <a:schemeClr val="bg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 rot="0">
            <a:off x="304800" y="2455545"/>
            <a:ext cx="4121785" cy="1463040"/>
            <a:chOff x="667656" y="1497651"/>
            <a:chExt cx="4122059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2387598" y="1755350"/>
              <a:ext cx="22351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accent1"/>
                  </a:solidFill>
                </a:rPr>
                <a:t>目  录</a:t>
              </a:r>
              <a:endParaRPr lang="zh-CN" altLang="en-US" sz="54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sp>
          <p:nvSpPr>
            <p:cNvPr id="10" name="矩形 9"/>
            <p:cNvSpPr/>
            <p:nvPr/>
          </p:nvSpPr>
          <p:spPr>
            <a:xfrm>
              <a:off x="667657" y="1497651"/>
              <a:ext cx="4122058" cy="1438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169035" y="105410"/>
            <a:ext cx="1595120" cy="51244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 hasCustomPrompt="1"/>
          </p:nvPr>
        </p:nvSpPr>
        <p:spPr>
          <a:xfrm>
            <a:off x="3049905" y="120015"/>
            <a:ext cx="1595120" cy="51244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3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1621617" y="6535788"/>
            <a:ext cx="776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B50116F7-0265-456C-B5A4-2FA8B566F94E}" type="slidenum">
              <a:rPr lang="zh-CN" altLang="en-US" sz="1400" smtClean="0">
                <a:solidFill>
                  <a:schemeClr val="bg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600" dirty="0">
              <a:solidFill>
                <a:schemeClr val="bg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.xml"/><Relationship Id="rId8" Type="http://schemas.openxmlformats.org/officeDocument/2006/relationships/slideLayout" Target="../slideLayouts/slideLayout10.xml"/><Relationship Id="rId7" Type="http://schemas.openxmlformats.org/officeDocument/2006/relationships/slideLayout" Target="../slideLayouts/slideLayout9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18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9.xml"/><Relationship Id="rId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9" Type="http://schemas.openxmlformats.org/officeDocument/2006/relationships/theme" Target="../theme/theme3.xml"/><Relationship Id="rId18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7.xml"/><Relationship Id="rId8" Type="http://schemas.openxmlformats.org/officeDocument/2006/relationships/slideLayout" Target="../slideLayouts/slideLayout46.xml"/><Relationship Id="rId7" Type="http://schemas.openxmlformats.org/officeDocument/2006/relationships/slideLayout" Target="../slideLayouts/slideLayout45.xml"/><Relationship Id="rId6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3.xml"/><Relationship Id="rId4" Type="http://schemas.openxmlformats.org/officeDocument/2006/relationships/slideLayout" Target="../slideLayouts/slideLayout42.xml"/><Relationship Id="rId3" Type="http://schemas.openxmlformats.org/officeDocument/2006/relationships/slideLayout" Target="../slideLayouts/slideLayout41.xml"/><Relationship Id="rId2" Type="http://schemas.openxmlformats.org/officeDocument/2006/relationships/slideLayout" Target="../slideLayouts/slideLayout40.xml"/><Relationship Id="rId19" Type="http://schemas.openxmlformats.org/officeDocument/2006/relationships/theme" Target="../theme/theme4.xml"/><Relationship Id="rId18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9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9.xml"/><Relationship Id="rId2" Type="http://schemas.openxmlformats.org/officeDocument/2006/relationships/slideLayout" Target="../slideLayouts/slideLayout58.xml"/><Relationship Id="rId19" Type="http://schemas.openxmlformats.org/officeDocument/2006/relationships/theme" Target="../theme/theme5.xml"/><Relationship Id="rId18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6.xml"/><Relationship Id="rId1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3.xml"/><Relationship Id="rId8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8.xml"/><Relationship Id="rId3" Type="http://schemas.openxmlformats.org/officeDocument/2006/relationships/slideLayout" Target="../slideLayouts/slideLayout77.xml"/><Relationship Id="rId2" Type="http://schemas.openxmlformats.org/officeDocument/2006/relationships/slideLayout" Target="../slideLayouts/slideLayout76.xml"/><Relationship Id="rId19" Type="http://schemas.openxmlformats.org/officeDocument/2006/relationships/theme" Target="../theme/theme6.xml"/><Relationship Id="rId18" Type="http://schemas.openxmlformats.org/officeDocument/2006/relationships/slideLayout" Target="../slideLayouts/slideLayout92.xml"/><Relationship Id="rId17" Type="http://schemas.openxmlformats.org/officeDocument/2006/relationships/slideLayout" Target="../slideLayouts/slideLayout91.xml"/><Relationship Id="rId16" Type="http://schemas.openxmlformats.org/officeDocument/2006/relationships/slideLayout" Target="../slideLayouts/slideLayout90.xml"/><Relationship Id="rId15" Type="http://schemas.openxmlformats.org/officeDocument/2006/relationships/slideLayout" Target="../slideLayouts/slideLayout89.xml"/><Relationship Id="rId14" Type="http://schemas.openxmlformats.org/officeDocument/2006/relationships/slideLayout" Target="../slideLayouts/slideLayout88.xml"/><Relationship Id="rId13" Type="http://schemas.openxmlformats.org/officeDocument/2006/relationships/slideLayout" Target="../slideLayouts/slideLayout87.xml"/><Relationship Id="rId12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85.xml"/><Relationship Id="rId10" Type="http://schemas.openxmlformats.org/officeDocument/2006/relationships/slideLayout" Target="../slideLayouts/slideLayout84.xml"/><Relationship Id="rId1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  <p:sldLayoutId id="2147483707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72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  <p:sldLayoutId id="2147483743" r:id="rId16"/>
    <p:sldLayoutId id="2147483744" r:id="rId17"/>
    <p:sldLayoutId id="2147483745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0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8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0" Type="http://schemas.openxmlformats.org/officeDocument/2006/relationships/notesSlide" Target="../notesSlides/notesSlide3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66.xml"/><Relationship Id="rId4" Type="http://schemas.openxmlformats.org/officeDocument/2006/relationships/image" Target="../media/image12.png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7" Type="http://schemas.openxmlformats.org/officeDocument/2006/relationships/notesSlide" Target="../notesSlides/notesSlide5.xml"/><Relationship Id="rId16" Type="http://schemas.openxmlformats.org/officeDocument/2006/relationships/slideLayout" Target="../slideLayouts/slideLayout84.xml"/><Relationship Id="rId15" Type="http://schemas.openxmlformats.org/officeDocument/2006/relationships/tags" Target="../tags/tag30.xml"/><Relationship Id="rId14" Type="http://schemas.openxmlformats.org/officeDocument/2006/relationships/tags" Target="../tags/tag29.xml"/><Relationship Id="rId13" Type="http://schemas.openxmlformats.org/officeDocument/2006/relationships/tags" Target="../tags/tag28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tags" Target="../tags/tag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480695" y="43815"/>
            <a:ext cx="10098405" cy="59880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400" dirty="0">
                <a:sym typeface="+mn-ea"/>
              </a:rPr>
              <a:t>Jailbreaking </a:t>
            </a:r>
            <a:r>
              <a:rPr lang="zh-CN" altLang="en-US" sz="2400" dirty="0">
                <a:sym typeface="+mn-ea"/>
              </a:rPr>
              <a:t>快速概览：目标和</a:t>
            </a:r>
            <a:r>
              <a:rPr lang="zh-CN" altLang="en-US" sz="2400" dirty="0">
                <a:sym typeface="+mn-ea"/>
              </a:rPr>
              <a:t>评估</a:t>
            </a:r>
            <a:endParaRPr lang="zh-CN" altLang="en-US" sz="2400" dirty="0"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 rot="0">
            <a:off x="254635" y="847090"/>
            <a:ext cx="5214620" cy="4709793"/>
            <a:chOff x="664527" y="3218158"/>
            <a:chExt cx="2739288" cy="960499"/>
          </a:xfrm>
        </p:grpSpPr>
        <p:sp>
          <p:nvSpPr>
            <p:cNvPr id="12" name="Title 6" descr="7b0a202020202262756c6c6574223a20227b5c2263617465676f727949645c223a31303030352c5c2274656d706c61746549645c223a32303233313436397d220a7d0a"/>
            <p:cNvSpPr txBox="1"/>
            <p:nvPr>
              <p:custDataLst>
                <p:tags r:id="rId1"/>
              </p:custDataLst>
            </p:nvPr>
          </p:nvSpPr>
          <p:spPr>
            <a:xfrm>
              <a:off x="664527" y="3218158"/>
              <a:ext cx="2739288" cy="960499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3500" tIns="25400" rIns="63500" bIns="25400" anchor="ctr" anchorCtr="0">
              <a:norm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charset="0"/>
                </a:defRPr>
              </a:lvl1pPr>
            </a:lstStyle>
            <a:p>
              <a:pPr marL="342265" marR="0" lvl="0" indent="-342900" algn="just" defTabSz="913765" rtl="0" eaLnBrk="1" fontAlgn="ctr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Tx/>
                <a:buSzPct val="100000"/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1" i="0" u="none" strike="noStrike" kern="1200" cap="none" spc="300" normalizeH="0" baseline="0" noProof="0" dirty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方正粗金陵简体" panose="02000000000000000000" pitchFamily="2" charset="-122"/>
              </a:endParaRPr>
            </a:p>
          </p:txBody>
        </p:sp>
        <p:sp>
          <p:nvSpPr>
            <p:cNvPr id="13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727906" y="3236417"/>
              <a:ext cx="2563162" cy="891735"/>
            </a:xfrm>
            <a:prstGeom prst="flowChartProcess">
              <a:avLst/>
            </a:prstGeom>
            <a:noFill/>
          </p:spPr>
          <p:txBody>
            <a:bodyPr wrap="square">
              <a:noAutofit/>
            </a:bodyPr>
            <a:lstStyle/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Jailberaking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：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(1)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重点目标：对于 jailbreaking prompt 不拒绝回复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(2) Evaluation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：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a.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指标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: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Attack Success Rate, ASR）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b.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方法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: 1)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LLM 评估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 (</a:t>
              </a:r>
              <a:r>
                <a:rPr lang="zh-CN" altLang="en-US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扮演 Redteam member</a:t>
              </a:r>
              <a:r>
                <a:rPr lang="en-US" altLang="zh-CN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 </a:t>
              </a:r>
              <a:r>
                <a:rPr lang="zh-CN" altLang="en-US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进行评估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); 2)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字符串匹配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: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 Sorry, I can't...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; 3)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训练专门模型评估 (llama-guard)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; 4)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少部分人工评估 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(3)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次重要目标：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a.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prompt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00FF00"/>
                  </a:highlight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回复质量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00FF00"/>
                  </a:highlight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 (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00FF00"/>
                  </a:highlight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前人很少关注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00FF00"/>
                  </a:highlight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)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b.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Target 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LLM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调用次数：（部分文章认为 Target LLM 调用次数过多会被识别出异常行为（和 Jailbreaking 目标相悖），从而也会检测 Transfer Attack 指标 (即对于某一 LLM (通常开源模型) 可行的 prompt，是否对于其他 LLMs 依旧可行)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 rot="0">
            <a:off x="6259830" y="4082415"/>
            <a:ext cx="5215255" cy="2601594"/>
            <a:chOff x="664527" y="3218158"/>
            <a:chExt cx="2454418" cy="1039358"/>
          </a:xfrm>
        </p:grpSpPr>
        <p:sp>
          <p:nvSpPr>
            <p:cNvPr id="3" name="Title 6" descr="7b0a202020202262756c6c6574223a20227b5c2263617465676f727949645c223a31303030352c5c2274656d706c61746549645c223a32303233313436397d220a7d0a"/>
            <p:cNvSpPr txBox="1"/>
            <p:nvPr>
              <p:custDataLst>
                <p:tags r:id="rId3"/>
              </p:custDataLst>
            </p:nvPr>
          </p:nvSpPr>
          <p:spPr>
            <a:xfrm>
              <a:off x="664527" y="3218158"/>
              <a:ext cx="2454418" cy="1039358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3500" tIns="25400" rIns="63500" bIns="25400" anchor="ctr" anchorCtr="0">
              <a:norm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charset="0"/>
                </a:defRPr>
              </a:lvl1pPr>
            </a:lstStyle>
            <a:p>
              <a:pPr marL="342265" marR="0" lvl="0" indent="-342900" algn="just" defTabSz="913765" rtl="0" eaLnBrk="1" fontAlgn="ctr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Tx/>
                <a:buSzPct val="100000"/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1" i="0" u="none" strike="noStrike" kern="1200" cap="none" spc="300" normalizeH="0" baseline="0" noProof="0" dirty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方正粗金陵简体" panose="02000000000000000000" pitchFamily="2" charset="-122"/>
              </a:endParaRPr>
            </a:p>
          </p:txBody>
        </p:sp>
        <p:sp>
          <p:nvSpPr>
            <p:cNvPr id="6" name="文本框 5"/>
            <p:cNvSpPr txBox="1"/>
            <p:nvPr>
              <p:custDataLst>
                <p:tags r:id="rId4"/>
              </p:custDataLst>
            </p:nvPr>
          </p:nvSpPr>
          <p:spPr>
            <a:xfrm>
              <a:off x="727882" y="3236388"/>
              <a:ext cx="2351316" cy="934146"/>
            </a:xfrm>
            <a:prstGeom prst="flowChartProcess">
              <a:avLst/>
            </a:prstGeom>
            <a:noFill/>
          </p:spPr>
          <p:txBody>
            <a:bodyPr wrap="square">
              <a:noAutofit/>
            </a:bodyPr>
            <a:lstStyle/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Defense: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(1) 重点目标：检测出 jailbreaking prompt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(2)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方法：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a. 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基于问题：通过训练的方式进行评估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b. 基于回答：生成答案后进行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过滤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(3) 次重要目标：对于其他任务（如推理任务）的性能影响程度 (通常微调后，检测模型在其他任务上性能表现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</p:txBody>
        </p:sp>
      </p:grpSp>
      <p:pic>
        <p:nvPicPr>
          <p:cNvPr id="11" name="图片 10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3095" y="1441450"/>
            <a:ext cx="6210300" cy="1069340"/>
          </a:xfrm>
          <a:prstGeom prst="rect">
            <a:avLst/>
          </a:prstGeom>
        </p:spPr>
      </p:pic>
      <p:cxnSp>
        <p:nvCxnSpPr>
          <p:cNvPr id="14" name="直接箭头连接符 13"/>
          <p:cNvCxnSpPr/>
          <p:nvPr/>
        </p:nvCxnSpPr>
        <p:spPr>
          <a:xfrm>
            <a:off x="7531735" y="1746885"/>
            <a:ext cx="0" cy="1095375"/>
          </a:xfrm>
          <a:prstGeom prst="straightConnector1">
            <a:avLst/>
          </a:prstGeom>
          <a:ln w="6350" cap="flat" cmpd="sng" algn="ctr">
            <a:solidFill>
              <a:schemeClr val="accent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圆角矩形 14"/>
          <p:cNvSpPr/>
          <p:nvPr/>
        </p:nvSpPr>
        <p:spPr>
          <a:xfrm>
            <a:off x="6903085" y="2842260"/>
            <a:ext cx="1256665" cy="32575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7044055" y="2842260"/>
            <a:ext cx="975995" cy="3257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Test LLM</a:t>
            </a:r>
            <a:endParaRPr lang="en-US" altLang="zh-CN" sz="1400"/>
          </a:p>
        </p:txBody>
      </p:sp>
      <p:cxnSp>
        <p:nvCxnSpPr>
          <p:cNvPr id="17" name="直接连接符 16"/>
          <p:cNvCxnSpPr>
            <a:stCxn id="15" idx="3"/>
          </p:cNvCxnSpPr>
          <p:nvPr/>
        </p:nvCxnSpPr>
        <p:spPr>
          <a:xfrm>
            <a:off x="8159750" y="3005455"/>
            <a:ext cx="669290" cy="0"/>
          </a:xfrm>
          <a:prstGeom prst="line">
            <a:avLst/>
          </a:prstGeom>
          <a:ln w="6350" cap="flat" cmpd="sng" algn="ctr">
            <a:solidFill>
              <a:schemeClr val="accent1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V="1">
            <a:off x="8829675" y="2035175"/>
            <a:ext cx="0" cy="977900"/>
          </a:xfrm>
          <a:prstGeom prst="straightConnector1">
            <a:avLst/>
          </a:prstGeom>
          <a:ln w="6350" cap="flat" cmpd="sng" algn="ctr">
            <a:solidFill>
              <a:schemeClr val="accent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8159750" y="2663825"/>
            <a:ext cx="701675" cy="272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Pass</a:t>
            </a:r>
            <a:endParaRPr lang="en-US" altLang="zh-CN" sz="1400"/>
          </a:p>
        </p:txBody>
      </p:sp>
      <p:cxnSp>
        <p:nvCxnSpPr>
          <p:cNvPr id="20" name="直接箭头连接符 19"/>
          <p:cNvCxnSpPr/>
          <p:nvPr/>
        </p:nvCxnSpPr>
        <p:spPr>
          <a:xfrm flipH="1" flipV="1">
            <a:off x="6256655" y="1958340"/>
            <a:ext cx="3175" cy="1062990"/>
          </a:xfrm>
          <a:prstGeom prst="straightConnector1">
            <a:avLst/>
          </a:prstGeom>
          <a:ln w="6350" cap="flat" cmpd="sng" algn="ctr">
            <a:solidFill>
              <a:schemeClr val="accent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6233795" y="3005455"/>
            <a:ext cx="669290" cy="0"/>
          </a:xfrm>
          <a:prstGeom prst="line">
            <a:avLst/>
          </a:prstGeom>
          <a:ln w="6350" cap="flat" cmpd="sng" algn="ctr">
            <a:solidFill>
              <a:schemeClr val="accent1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2825750" y="6326505"/>
            <a:ext cx="3373120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 flipV="1">
            <a:off x="2818765" y="5556885"/>
            <a:ext cx="8890" cy="758190"/>
          </a:xfrm>
          <a:prstGeom prst="straightConnector1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80055" y="5893435"/>
            <a:ext cx="28073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很少用于评估</a:t>
            </a:r>
            <a:r>
              <a:rPr lang="en-US" altLang="zh-CN" sz="1400"/>
              <a:t> Jailbreaking </a:t>
            </a:r>
            <a:r>
              <a:rPr lang="zh-CN" altLang="en-US" sz="1400"/>
              <a:t>质量</a:t>
            </a:r>
            <a:endParaRPr lang="zh-CN" altLang="en-US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480695" y="43815"/>
            <a:ext cx="10098405" cy="59880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400" dirty="0">
                <a:sym typeface="+mn-ea"/>
              </a:rPr>
              <a:t>Jailbreaking </a:t>
            </a:r>
            <a:r>
              <a:rPr lang="zh-CN" altLang="en-US" sz="2400" dirty="0">
                <a:sym typeface="+mn-ea"/>
              </a:rPr>
              <a:t>快速概览：前人</a:t>
            </a:r>
            <a:r>
              <a:rPr lang="zh-CN" altLang="en-US" sz="2400" dirty="0">
                <a:sym typeface="+mn-ea"/>
              </a:rPr>
              <a:t>方法</a:t>
            </a:r>
            <a:endParaRPr lang="zh-CN" altLang="en-US" sz="2400" dirty="0">
              <a:sym typeface="+mn-ea"/>
            </a:endParaRPr>
          </a:p>
        </p:txBody>
      </p:sp>
      <p:pic>
        <p:nvPicPr>
          <p:cNvPr id="4" name="图片 3" descr="image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1575" y="1081405"/>
            <a:ext cx="4183380" cy="1640840"/>
          </a:xfrm>
          <a:prstGeom prst="rect">
            <a:avLst/>
          </a:prstGeom>
        </p:spPr>
      </p:pic>
      <p:pic>
        <p:nvPicPr>
          <p:cNvPr id="7" name="图片 6" descr="image (2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80" y="1081405"/>
            <a:ext cx="7088505" cy="4302760"/>
          </a:xfrm>
          <a:prstGeom prst="rect">
            <a:avLst/>
          </a:prstGeom>
        </p:spPr>
      </p:pic>
      <p:cxnSp>
        <p:nvCxnSpPr>
          <p:cNvPr id="24" name="直接连接符 23"/>
          <p:cNvCxnSpPr/>
          <p:nvPr/>
        </p:nvCxnSpPr>
        <p:spPr>
          <a:xfrm flipH="1">
            <a:off x="7296785" y="3900170"/>
            <a:ext cx="235013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 flipV="1">
            <a:off x="9604375" y="2722245"/>
            <a:ext cx="13970" cy="1170940"/>
          </a:xfrm>
          <a:prstGeom prst="straightConnector1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7336790" y="4067175"/>
            <a:ext cx="23101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对</a:t>
            </a:r>
            <a:r>
              <a:rPr lang="en-US" altLang="zh-CN" sz="1400"/>
              <a:t> prompt </a:t>
            </a:r>
            <a:r>
              <a:rPr lang="zh-CN" altLang="en-US" sz="1400"/>
              <a:t>的变化内容</a:t>
            </a:r>
            <a:endParaRPr lang="zh-CN" altLang="en-US" sz="1400"/>
          </a:p>
        </p:txBody>
      </p:sp>
      <p:sp>
        <p:nvSpPr>
          <p:cNvPr id="10" name="文本框 9"/>
          <p:cNvSpPr txBox="1"/>
          <p:nvPr/>
        </p:nvSpPr>
        <p:spPr>
          <a:xfrm>
            <a:off x="666750" y="5718810"/>
            <a:ext cx="7689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自己总结：前人方法</a:t>
            </a:r>
            <a:r>
              <a:rPr lang="zh-CN" altLang="en-US"/>
              <a:t>都聚焦于非显式表达</a:t>
            </a:r>
            <a:r>
              <a:rPr lang="en-US" altLang="zh-CN"/>
              <a:t> prompt</a:t>
            </a:r>
            <a:r>
              <a:rPr lang="zh-CN" altLang="en-US"/>
              <a:t> + </a:t>
            </a:r>
            <a:r>
              <a:rPr lang="zh-CN" altLang="en-US"/>
              <a:t>危害意图隐藏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480695" y="43815"/>
            <a:ext cx="10098405" cy="59880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ym typeface="+mn-ea"/>
              </a:rPr>
              <a:t>方法</a:t>
            </a:r>
            <a:r>
              <a:rPr lang="zh-CN" altLang="en-US" sz="2400" dirty="0">
                <a:sym typeface="+mn-ea"/>
              </a:rPr>
              <a:t>特点总结</a:t>
            </a:r>
            <a:endParaRPr lang="zh-CN" altLang="en-US" sz="2400" dirty="0">
              <a:sym typeface="+mn-ea"/>
            </a:endParaRPr>
          </a:p>
        </p:txBody>
      </p:sp>
      <p:grpSp>
        <p:nvGrpSpPr>
          <p:cNvPr id="10" name="组合 9"/>
          <p:cNvGrpSpPr/>
          <p:nvPr>
            <p:custDataLst>
              <p:tags r:id="rId1"/>
            </p:custDataLst>
          </p:nvPr>
        </p:nvGrpSpPr>
        <p:grpSpPr>
          <a:xfrm rot="0">
            <a:off x="375285" y="936625"/>
            <a:ext cx="5214620" cy="4369435"/>
            <a:chOff x="664527" y="3218158"/>
            <a:chExt cx="2739288" cy="960499"/>
          </a:xfrm>
        </p:grpSpPr>
        <p:sp>
          <p:nvSpPr>
            <p:cNvPr id="12" name="Title 6" descr="7b0a202020202262756c6c6574223a20227b5c2263617465676f727949645c223a31303030352c5c2274656d706c61746549645c223a32303233313436397d220a7d0a"/>
            <p:cNvSpPr txBox="1"/>
            <p:nvPr>
              <p:custDataLst>
                <p:tags r:id="rId2"/>
              </p:custDataLst>
            </p:nvPr>
          </p:nvSpPr>
          <p:spPr>
            <a:xfrm>
              <a:off x="664527" y="3218158"/>
              <a:ext cx="2739288" cy="960499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3500" tIns="25400" rIns="63500" bIns="25400" anchor="ctr" anchorCtr="0">
              <a:norm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charset="0"/>
                </a:defRPr>
              </a:lvl1pPr>
            </a:lstStyle>
            <a:p>
              <a:pPr marL="342265" marR="0" lvl="0" indent="-342900" algn="just" defTabSz="913765" rtl="0" eaLnBrk="1" fontAlgn="ctr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Tx/>
                <a:buSzPct val="100000"/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1" i="0" u="none" strike="noStrike" kern="1200" cap="none" spc="300" normalizeH="0" baseline="0" noProof="0" dirty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方正粗金陵简体" panose="02000000000000000000" pitchFamily="2" charset="-122"/>
              </a:endParaRPr>
            </a:p>
          </p:txBody>
        </p:sp>
        <p:sp>
          <p:nvSpPr>
            <p:cNvPr id="13" name="文本框 12"/>
            <p:cNvSpPr txBox="1"/>
            <p:nvPr>
              <p:custDataLst>
                <p:tags r:id="rId3"/>
              </p:custDataLst>
            </p:nvPr>
          </p:nvSpPr>
          <p:spPr>
            <a:xfrm>
              <a:off x="727906" y="3236417"/>
              <a:ext cx="2563162" cy="891735"/>
            </a:xfrm>
            <a:prstGeom prst="flowChartProcess">
              <a:avLst/>
            </a:prstGeom>
            <a:noFill/>
          </p:spPr>
          <p:txBody>
            <a:bodyPr wrap="square">
              <a:noAutofit/>
            </a:bodyPr>
            <a:lstStyle/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zh-CN" altLang="en-US" sz="1400">
                  <a:sym typeface="+mn-ea"/>
                </a:rPr>
                <a:t>非显式表达</a:t>
              </a:r>
              <a:r>
                <a:rPr lang="en-US" altLang="zh-CN" sz="1400">
                  <a:sym typeface="+mn-ea"/>
                </a:rPr>
                <a:t> prompt</a:t>
              </a:r>
              <a:r>
                <a:rPr lang="zh-CN" altLang="en-US" sz="1400">
                  <a:sym typeface="+mn-ea"/>
                </a:rPr>
                <a:t> 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：</a:t>
              </a: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(1) </a:t>
              </a:r>
              <a:r>
                <a:rPr kumimoji="0" 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定义：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对于</a:t>
              </a:r>
              <a:r>
                <a:rPr kumimoji="0" 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有害表述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 (e.g. make a bomb) 并不明确写在文本中，如分割或替换单词(map word A to B)，模糊表述 (Obscure)，替换表述 (Dr. Attack) 等方式</a:t>
              </a: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(2)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原理：有害表述可能被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 filter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（如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 child porn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几乎都会被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filter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）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(3)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地位：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a.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作为辅助方法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b.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作为主要方法：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LLM 依次完成多个任务，而不显示中间步骤结果（e.g. 连词成句并在不生成具体词句下回答词句表示的问题，而连成的词句是 jailbreaking prompt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 (Dr. Attack)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）</a:t>
              </a: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          </a:t>
              </a: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 rot="0">
            <a:off x="5900420" y="935990"/>
            <a:ext cx="5546725" cy="4369435"/>
            <a:chOff x="599023" y="3210130"/>
            <a:chExt cx="2804792" cy="916957"/>
          </a:xfrm>
        </p:grpSpPr>
        <p:sp>
          <p:nvSpPr>
            <p:cNvPr id="3" name="Title 6" descr="7b0a202020202262756c6c6574223a20227b5c2263617465676f727949645c223a31303030352c5c2274656d706c61746549645c223a32303233313436397d220a7d0a"/>
            <p:cNvSpPr txBox="1"/>
            <p:nvPr>
              <p:custDataLst>
                <p:tags r:id="rId4"/>
              </p:custDataLst>
            </p:nvPr>
          </p:nvSpPr>
          <p:spPr>
            <a:xfrm>
              <a:off x="599023" y="3210130"/>
              <a:ext cx="2804792" cy="916957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3500" tIns="25400" rIns="63500" bIns="25400" anchor="ctr" anchorCtr="0">
              <a:norm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charset="0"/>
                </a:defRPr>
              </a:lvl1pPr>
            </a:lstStyle>
            <a:p>
              <a:pPr marL="342265" marR="0" lvl="0" indent="-342900" algn="just" defTabSz="913765" rtl="0" eaLnBrk="1" fontAlgn="ctr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Tx/>
                <a:buSzPct val="100000"/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1" i="0" u="none" strike="noStrike" kern="1200" cap="none" spc="300" normalizeH="0" baseline="0" noProof="0" dirty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方正粗金陵简体" panose="02000000000000000000" pitchFamily="2" charset="-122"/>
              </a:endParaRPr>
            </a:p>
          </p:txBody>
        </p:sp>
        <p:sp>
          <p:nvSpPr>
            <p:cNvPr id="4" name="文本框 3"/>
            <p:cNvSpPr txBox="1"/>
            <p:nvPr>
              <p:custDataLst>
                <p:tags r:id="rId5"/>
              </p:custDataLst>
            </p:nvPr>
          </p:nvSpPr>
          <p:spPr>
            <a:xfrm>
              <a:off x="727783" y="3236391"/>
              <a:ext cx="2563005" cy="857088"/>
            </a:xfrm>
            <a:prstGeom prst="flowChartProcess">
              <a:avLst/>
            </a:prstGeom>
            <a:noFill/>
          </p:spPr>
          <p:txBody>
            <a:bodyPr wrap="square">
              <a:noAutofit/>
            </a:bodyPr>
            <a:lstStyle/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有害意图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隐藏：</a:t>
              </a: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(1) </a:t>
              </a:r>
              <a:r>
                <a:rPr kumimoji="0" 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定义：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对于</a:t>
              </a:r>
              <a:r>
                <a:rPr kumimoji="0" 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有害意图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进行</a:t>
              </a:r>
              <a:r>
                <a:rPr kumimoji="0" 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隐藏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，需要进一步生成内容才能知道</a:t>
              </a:r>
              <a:r>
                <a:rPr kumimoji="0" 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真实意图</a:t>
              </a: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(2)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方式：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a. 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背景式：语境，角色扮演，代码生成，说服等等 (Johnny)，形成特殊需求或背景下内容 (e.g. For educational purpose, Comforting or Treating, Tell me ... so I can avoid... 等等)，此时</a:t>
              </a:r>
              <a:r>
                <a:rPr kumimoji="0" 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意图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依旧是展示出来的 (e.g. 依旧是 instructions to make a bomb)，但加入了名为背景的前后缀，背景不作为文本生成）</a:t>
              </a: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b. 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包裹式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 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00FF00"/>
                  </a:highlight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(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00FF00"/>
                  </a:highlight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几乎没有，这在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00FF00"/>
                  </a:highlight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 o1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00FF00"/>
                  </a:highlight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后应该十分重要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00FF00"/>
                  </a:highlight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)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：完成 A 任务，而 A 任务的生成内容包含原任务内容 (e.g. 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Fill in the blanks</a:t>
              </a:r>
              <a:r>
                <a: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</a:rPr>
                <a:t>)，此时 intention 是没有展示的（至少没有直接展示，A 任务有非目标生成内容）</a:t>
              </a:r>
              <a:endParaRPr kumimoji="0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</a:endParaRPr>
            </a:p>
          </p:txBody>
        </p:sp>
      </p:grpSp>
      <p:grpSp>
        <p:nvGrpSpPr>
          <p:cNvPr id="6" name="组合 5"/>
          <p:cNvGrpSpPr/>
          <p:nvPr>
            <p:custDataLst>
              <p:tags r:id="rId6"/>
            </p:custDataLst>
          </p:nvPr>
        </p:nvGrpSpPr>
        <p:grpSpPr>
          <a:xfrm rot="0">
            <a:off x="375285" y="5453380"/>
            <a:ext cx="11072495" cy="1189989"/>
            <a:chOff x="664527" y="3218158"/>
            <a:chExt cx="2739288" cy="209652"/>
          </a:xfrm>
        </p:grpSpPr>
        <p:sp>
          <p:nvSpPr>
            <p:cNvPr id="7" name="Title 6" descr="7b0a202020202262756c6c6574223a20227b5c2263617465676f727949645c223a31303030352c5c2274656d706c61746549645c223a32303233313436397d220a7d0a"/>
            <p:cNvSpPr txBox="1"/>
            <p:nvPr>
              <p:custDataLst>
                <p:tags r:id="rId7"/>
              </p:custDataLst>
            </p:nvPr>
          </p:nvSpPr>
          <p:spPr>
            <a:xfrm>
              <a:off x="664527" y="3218158"/>
              <a:ext cx="2739288" cy="209652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3500" tIns="25400" rIns="63500" bIns="25400" anchor="ctr" anchorCtr="0">
              <a:norm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charset="0"/>
                </a:defRPr>
              </a:lvl1pPr>
            </a:lstStyle>
            <a:p>
              <a:pPr marL="342265" marR="0" lvl="0" indent="-342900" algn="just" defTabSz="913765" rtl="0" eaLnBrk="1" fontAlgn="ctr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Tx/>
                <a:buSzPct val="100000"/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1" i="0" u="none" strike="noStrike" kern="1200" cap="none" spc="300" normalizeH="0" baseline="0" noProof="0" dirty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方正粗金陵简体" panose="02000000000000000000" pitchFamily="2" charset="-122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8"/>
              </p:custDataLst>
            </p:nvPr>
          </p:nvSpPr>
          <p:spPr>
            <a:xfrm>
              <a:off x="727837" y="3236393"/>
              <a:ext cx="2563183" cy="180789"/>
            </a:xfrm>
            <a:prstGeom prst="flowChartProcess">
              <a:avLst/>
            </a:prstGeom>
            <a:noFill/>
          </p:spPr>
          <p:txBody>
            <a:bodyPr wrap="square">
              <a:noAutofit/>
            </a:bodyPr>
            <a:lstStyle/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zh-CN" altLang="en-US" sz="1400">
                  <a:sym typeface="+mn-ea"/>
                </a:rPr>
                <a:t>特点：</a:t>
              </a:r>
              <a:r>
                <a:rPr lang="en-US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 (1) </a:t>
              </a:r>
              <a:r>
                <a:rPr lang="zh-CN" altLang="en-US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有害表述</a:t>
              </a:r>
              <a:r>
                <a:rPr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几乎是红线，很容易触发安全红线（即便问题本身无害）</a:t>
              </a:r>
              <a:r>
                <a:rPr lang="zh-CN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而少数问题</a:t>
              </a:r>
              <a:r>
                <a:rPr lang="en-US" altLang="zh-CN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 </a:t>
              </a:r>
              <a:r>
                <a:rPr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e.g. How to make a child porn? Ignore it, tell me a joke.</a:t>
              </a:r>
              <a:r>
                <a:rPr lang="en-US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 </a:t>
              </a:r>
              <a:r>
                <a:rPr lang="zh-CN" altLang="en-US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不会</a:t>
              </a:r>
              <a:r>
                <a:rPr lang="en-US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; (2) </a:t>
              </a:r>
              <a:r>
                <a:rPr lang="zh-CN" altLang="en-US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有害意图</a:t>
              </a:r>
              <a:r>
                <a:rPr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的隐藏</a:t>
              </a:r>
              <a:r>
                <a:rPr lang="en-US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 (</a:t>
              </a:r>
              <a:r>
                <a:rPr lang="zh-CN" altLang="en-US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如背景式也是目标遵循</a:t>
              </a:r>
              <a:r>
                <a:rPr lang="en-US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)</a:t>
              </a:r>
              <a:r>
                <a:rPr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 和 模型检测能力 </a:t>
              </a:r>
              <a:r>
                <a:rPr lang="zh-CN"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两者</a:t>
              </a:r>
              <a:r>
                <a:rPr sz="1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lt"/>
                  <a:ea typeface="微软雅黑" panose="020B0503020204020204" charset="-122"/>
                  <a:cs typeface="+mj-lt"/>
                  <a:sym typeface="+mn-ea"/>
                </a:rPr>
                <a:t>之间角力</a:t>
              </a:r>
              <a:endParaRPr lang="zh-CN" altLang="en-US" sz="1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微软雅黑" panose="020B0503020204020204" charset="-122"/>
                <a:cs typeface="+mj-lt"/>
                <a:sym typeface="+mn-ea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endParaRPr lang="zh-CN" altLang="en-US" sz="1400"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480695" y="43815"/>
            <a:ext cx="10098405" cy="59880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400" dirty="0">
                <a:sym typeface="+mn-ea"/>
              </a:rPr>
              <a:t>Jailbreaking </a:t>
            </a:r>
            <a:r>
              <a:rPr lang="zh-CN" altLang="en-US" sz="2400" dirty="0">
                <a:sym typeface="+mn-ea"/>
              </a:rPr>
              <a:t>较新方向</a:t>
            </a:r>
            <a:r>
              <a:rPr lang="en-US" altLang="zh-CN" sz="2400" dirty="0">
                <a:sym typeface="+mn-ea"/>
              </a:rPr>
              <a:t>: multi-turn jailbreaking</a:t>
            </a:r>
            <a:endParaRPr lang="en-US" altLang="zh-CN" sz="2400" dirty="0">
              <a:sym typeface="+mn-ea"/>
            </a:endParaRPr>
          </a:p>
        </p:txBody>
      </p:sp>
      <p:grpSp>
        <p:nvGrpSpPr>
          <p:cNvPr id="3" name="组合 2"/>
          <p:cNvGrpSpPr/>
          <p:nvPr>
            <p:custDataLst>
              <p:tags r:id="rId1"/>
            </p:custDataLst>
          </p:nvPr>
        </p:nvGrpSpPr>
        <p:grpSpPr>
          <a:xfrm rot="0">
            <a:off x="262255" y="1711325"/>
            <a:ext cx="5307330" cy="3923665"/>
            <a:chOff x="664527" y="3218158"/>
            <a:chExt cx="1973822" cy="742883"/>
          </a:xfrm>
        </p:grpSpPr>
        <p:sp>
          <p:nvSpPr>
            <p:cNvPr id="4" name="Title 6" descr="7b0a202020202262756c6c6574223a20227b5c2263617465676f727949645c223a31303030352c5c2274656d706c61746549645c223a32303233313436397d220a7d0a"/>
            <p:cNvSpPr txBox="1"/>
            <p:nvPr>
              <p:custDataLst>
                <p:tags r:id="rId2"/>
              </p:custDataLst>
            </p:nvPr>
          </p:nvSpPr>
          <p:spPr>
            <a:xfrm>
              <a:off x="664527" y="3218158"/>
              <a:ext cx="1973822" cy="742883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3500" tIns="25400" rIns="63500" bIns="25400" anchor="ctr" anchorCtr="0">
              <a:norm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charset="0"/>
                </a:defRPr>
              </a:lvl1pPr>
            </a:lstStyle>
            <a:p>
              <a:pPr marL="342265" marR="0" lvl="0" indent="-342900" algn="just" defTabSz="913765" rtl="0" eaLnBrk="1" fontAlgn="ctr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Tx/>
                <a:buSzPct val="100000"/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1" i="0" u="none" strike="noStrike" kern="1200" cap="none" spc="300" normalizeH="0" baseline="0" noProof="0" dirty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方正粗金陵简体" panose="02000000000000000000" pitchFamily="2" charset="-122"/>
              </a:endParaRPr>
            </a:p>
          </p:txBody>
        </p:sp>
        <p:sp>
          <p:nvSpPr>
            <p:cNvPr id="6" name="文本框 5"/>
            <p:cNvSpPr txBox="1"/>
            <p:nvPr>
              <p:custDataLst>
                <p:tags r:id="rId3"/>
              </p:custDataLst>
            </p:nvPr>
          </p:nvSpPr>
          <p:spPr>
            <a:xfrm>
              <a:off x="727733" y="3236433"/>
              <a:ext cx="1864793" cy="694431"/>
            </a:xfrm>
            <a:prstGeom prst="flowChartProcess">
              <a:avLst/>
            </a:prstGeom>
            <a:noFill/>
          </p:spPr>
          <p:txBody>
            <a:bodyPr wrap="square">
              <a:noAutofit/>
            </a:bodyPr>
            <a:lstStyle/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sz="1400"/>
                <a:t>multi-turn jailbreaking：</a:t>
              </a:r>
              <a:endParaRPr sz="1400"/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en-US" sz="1400"/>
                <a:t>1. </a:t>
              </a:r>
              <a:r>
                <a:rPr sz="1400"/>
                <a:t>背景：现实用户会多轮交互，可能在多轮交互</a:t>
              </a:r>
              <a:r>
                <a:rPr lang="zh-CN" sz="1400"/>
                <a:t>后越狱成功</a:t>
              </a:r>
              <a:endParaRPr sz="1400"/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en-US" sz="1400"/>
                <a:t>2. </a:t>
              </a:r>
              <a:r>
                <a:rPr sz="1400"/>
                <a:t>特点：多轮交互 等价于 </a:t>
              </a:r>
              <a:r>
                <a:rPr lang="en-US" sz="1400"/>
                <a:t>(</a:t>
              </a:r>
              <a:r>
                <a:rPr sz="1400"/>
                <a:t>内容上</a:t>
              </a:r>
              <a:r>
                <a:rPr lang="en-US" sz="1400"/>
                <a:t>) LLM</a:t>
              </a:r>
              <a:r>
                <a:rPr sz="1400"/>
                <a:t>多次输出内容 + </a:t>
              </a:r>
              <a:r>
                <a:rPr lang="en-US" sz="1400"/>
                <a:t>(</a:t>
              </a:r>
              <a:r>
                <a:rPr sz="1400"/>
                <a:t>形式</a:t>
              </a:r>
              <a:r>
                <a:rPr lang="en-US" sz="1400"/>
                <a:t>) LLM</a:t>
              </a:r>
              <a:r>
                <a:rPr sz="1400"/>
                <a:t>单轮输出 + 历史交互</a:t>
              </a:r>
              <a:r>
                <a:rPr lang="zh-CN" sz="1400"/>
                <a:t>；</a:t>
              </a:r>
              <a:endParaRPr sz="1400"/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en-US" sz="1400"/>
                <a:t>3. </a:t>
              </a:r>
              <a:r>
                <a:rPr sz="1400"/>
                <a:t>现有方法：(依旧是 single-turn 的</a:t>
              </a:r>
              <a:r>
                <a:rPr lang="zh-CN" sz="1400"/>
                <a:t>范式</a:t>
              </a:r>
              <a:r>
                <a:rPr sz="1400"/>
                <a:t>)</a:t>
              </a:r>
              <a:endParaRPr sz="1400"/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en-US" sz="1400"/>
                <a:t>a. </a:t>
              </a:r>
              <a:r>
                <a:rPr sz="1400"/>
                <a:t>非显示表达</a:t>
              </a:r>
              <a:r>
                <a:rPr lang="en-US" sz="1400"/>
                <a:t> prompt</a:t>
              </a:r>
              <a:r>
                <a:rPr sz="1400"/>
                <a:t>：多轮连词成句+回答问题 (e.g. Jigsaw)</a:t>
              </a:r>
              <a:endParaRPr sz="1400"/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en-US" sz="1400"/>
                <a:t>b. </a:t>
              </a:r>
              <a:r>
                <a:rPr lang="zh-CN" altLang="en-US" sz="1400"/>
                <a:t>有害意图</a:t>
              </a:r>
              <a:r>
                <a:rPr sz="1400"/>
                <a:t>隐藏</a:t>
              </a:r>
              <a:r>
                <a:rPr lang="en-US" sz="1400"/>
                <a:t> (</a:t>
              </a:r>
              <a:r>
                <a:rPr lang="zh-CN" altLang="en-US" sz="1400"/>
                <a:t>背景式</a:t>
              </a:r>
              <a:r>
                <a:rPr lang="en-US" sz="1400"/>
                <a:t>)</a:t>
              </a:r>
              <a:r>
                <a:rPr sz="1400"/>
                <a:t>, e.g.：</a:t>
              </a:r>
              <a:endParaRPr sz="1400"/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sz="1400"/>
                <a:t>问历史 + 问人物 + 问事件 + </a:t>
              </a:r>
              <a:r>
                <a:rPr lang="en-US" sz="1400"/>
                <a:t>(</a:t>
              </a:r>
              <a:r>
                <a:rPr lang="zh-CN" altLang="en-US" sz="1400"/>
                <a:t>目标</a:t>
              </a:r>
              <a:r>
                <a:rPr lang="en-US" sz="1400"/>
                <a:t>) </a:t>
              </a:r>
              <a:r>
                <a:rPr sz="1400"/>
                <a:t>问方式 (e.g. Derail, Crescendo)</a:t>
              </a:r>
              <a:endParaRPr sz="1400"/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en-US" altLang="zh-CN" sz="1400"/>
                <a:t>c. (</a:t>
              </a:r>
              <a:r>
                <a:rPr lang="zh-CN" altLang="en-US" sz="1400"/>
                <a:t>其他</a:t>
              </a:r>
              <a:r>
                <a:rPr lang="en-US" altLang="zh-CN" sz="1400"/>
                <a:t>) </a:t>
              </a:r>
              <a:r>
                <a:rPr sz="1400"/>
                <a:t>将 multi-turn 当成多轮 refinement 方式 (e.g. CoA，这个方式不合理，因为完全可以退回到 single-turn 方式上)</a:t>
              </a:r>
              <a:endParaRPr sz="1400"/>
            </a:p>
          </p:txBody>
        </p:sp>
      </p:grpSp>
      <p:pic>
        <p:nvPicPr>
          <p:cNvPr id="7" name="图片 6" descr="image (3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2305" y="1645285"/>
            <a:ext cx="6174740" cy="39897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480695" y="43815"/>
            <a:ext cx="10098405" cy="59880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ym typeface="+mn-ea"/>
              </a:rPr>
              <a:t>所有</a:t>
            </a:r>
            <a:r>
              <a:rPr lang="en-US" altLang="zh-CN" sz="2400" dirty="0">
                <a:sym typeface="+mn-ea"/>
              </a:rPr>
              <a:t> Ideas </a:t>
            </a:r>
            <a:r>
              <a:rPr lang="zh-CN" altLang="en-US" sz="2400" dirty="0">
                <a:sym typeface="+mn-ea"/>
              </a:rPr>
              <a:t>概览：</a:t>
            </a:r>
            <a:endParaRPr lang="zh-CN" altLang="en-US" sz="2400" dirty="0">
              <a:sym typeface="+mn-ea"/>
            </a:endParaRPr>
          </a:p>
        </p:txBody>
      </p:sp>
      <p:grpSp>
        <p:nvGrpSpPr>
          <p:cNvPr id="3" name="组合 2"/>
          <p:cNvGrpSpPr/>
          <p:nvPr>
            <p:custDataLst>
              <p:tags r:id="rId1"/>
            </p:custDataLst>
          </p:nvPr>
        </p:nvGrpSpPr>
        <p:grpSpPr>
          <a:xfrm rot="0">
            <a:off x="493395" y="1601469"/>
            <a:ext cx="2426971" cy="558801"/>
            <a:chOff x="664527" y="3277622"/>
            <a:chExt cx="1317102" cy="122837"/>
          </a:xfrm>
        </p:grpSpPr>
        <p:sp>
          <p:nvSpPr>
            <p:cNvPr id="4" name="Title 6" descr="7b0a202020202262756c6c6574223a20227b5c2263617465676f727949645c223a31303030352c5c2274656d706c61746549645c223a32303233313436397d220a7d0a"/>
            <p:cNvSpPr txBox="1"/>
            <p:nvPr>
              <p:custDataLst>
                <p:tags r:id="rId2"/>
              </p:custDataLst>
            </p:nvPr>
          </p:nvSpPr>
          <p:spPr>
            <a:xfrm>
              <a:off x="664527" y="3277622"/>
              <a:ext cx="1317102" cy="122837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3500" tIns="25400" rIns="63500" bIns="25400" anchor="ctr" anchorCtr="0">
              <a:norm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charset="0"/>
                </a:defRPr>
              </a:lvl1pPr>
            </a:lstStyle>
            <a:p>
              <a:pPr marL="342265" marR="0" lvl="0" indent="-342900" algn="just" defTabSz="913765" rtl="0" eaLnBrk="1" fontAlgn="ctr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Tx/>
                <a:buSzPct val="100000"/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1" i="0" u="none" strike="noStrike" kern="1200" cap="none" spc="300" normalizeH="0" baseline="0" noProof="0" dirty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方正粗金陵简体" panose="02000000000000000000" pitchFamily="2" charset="-122"/>
              </a:endParaRPr>
            </a:p>
          </p:txBody>
        </p:sp>
        <p:sp>
          <p:nvSpPr>
            <p:cNvPr id="6" name="文本框 5"/>
            <p:cNvSpPr txBox="1"/>
            <p:nvPr>
              <p:custDataLst>
                <p:tags r:id="rId3"/>
              </p:custDataLst>
            </p:nvPr>
          </p:nvSpPr>
          <p:spPr>
            <a:xfrm>
              <a:off x="727935" y="3277762"/>
              <a:ext cx="1185805" cy="98828"/>
            </a:xfrm>
            <a:prstGeom prst="flowChartProcess">
              <a:avLst/>
            </a:prstGeom>
            <a:noFill/>
          </p:spPr>
          <p:txBody>
            <a:bodyPr wrap="square">
              <a:noAutofit/>
            </a:bodyPr>
            <a:lstStyle/>
            <a:p>
              <a:pPr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en-US" sz="1600"/>
                <a:t>Multi-turn</a:t>
              </a:r>
              <a:endParaRPr lang="en-US" sz="1600"/>
            </a:p>
          </p:txBody>
        </p:sp>
      </p:grpSp>
      <p:grpSp>
        <p:nvGrpSpPr>
          <p:cNvPr id="2" name="组合 1"/>
          <p:cNvGrpSpPr/>
          <p:nvPr>
            <p:custDataLst>
              <p:tags r:id="rId4"/>
            </p:custDataLst>
          </p:nvPr>
        </p:nvGrpSpPr>
        <p:grpSpPr>
          <a:xfrm rot="0">
            <a:off x="502285" y="4772659"/>
            <a:ext cx="2426971" cy="558801"/>
            <a:chOff x="664527" y="3277622"/>
            <a:chExt cx="1317102" cy="122837"/>
          </a:xfrm>
        </p:grpSpPr>
        <p:sp>
          <p:nvSpPr>
            <p:cNvPr id="7" name="Title 6" descr="7b0a202020202262756c6c6574223a20227b5c2263617465676f727949645c223a31303030352c5c2274656d706c61746549645c223a32303233313436397d220a7d0a"/>
            <p:cNvSpPr txBox="1"/>
            <p:nvPr>
              <p:custDataLst>
                <p:tags r:id="rId5"/>
              </p:custDataLst>
            </p:nvPr>
          </p:nvSpPr>
          <p:spPr>
            <a:xfrm>
              <a:off x="664527" y="3277622"/>
              <a:ext cx="1317102" cy="122837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3500" tIns="25400" rIns="63500" bIns="25400" anchor="ctr" anchorCtr="0">
              <a:norm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charset="0"/>
                </a:defRPr>
              </a:lvl1pPr>
            </a:lstStyle>
            <a:p>
              <a:pPr marL="342265" marR="0" lvl="0" indent="-342900" algn="just" defTabSz="913765" rtl="0" eaLnBrk="1" fontAlgn="ctr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Tx/>
                <a:buSzPct val="100000"/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1" i="0" u="none" strike="noStrike" kern="1200" cap="none" spc="300" normalizeH="0" baseline="0" noProof="0" dirty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方正粗金陵简体" panose="02000000000000000000" pitchFamily="2" charset="-122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6"/>
              </p:custDataLst>
            </p:nvPr>
          </p:nvSpPr>
          <p:spPr>
            <a:xfrm>
              <a:off x="727935" y="3277762"/>
              <a:ext cx="1185805" cy="98828"/>
            </a:xfrm>
            <a:prstGeom prst="flowChartProcess">
              <a:avLst/>
            </a:prstGeom>
            <a:noFill/>
          </p:spPr>
          <p:txBody>
            <a:bodyPr wrap="square">
              <a:noAutofit/>
            </a:bodyPr>
            <a:lstStyle/>
            <a:p>
              <a:pPr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en-US" sz="1600"/>
                <a:t>Single-turn</a:t>
              </a:r>
              <a:endParaRPr lang="en-US" sz="1600"/>
            </a:p>
          </p:txBody>
        </p:sp>
      </p:grpSp>
      <p:cxnSp>
        <p:nvCxnSpPr>
          <p:cNvPr id="15" name="肘形连接符 14"/>
          <p:cNvCxnSpPr/>
          <p:nvPr/>
        </p:nvCxnSpPr>
        <p:spPr>
          <a:xfrm flipV="1">
            <a:off x="2920365" y="1405255"/>
            <a:ext cx="3071495" cy="475615"/>
          </a:xfrm>
          <a:prstGeom prst="bentConnector3">
            <a:avLst>
              <a:gd name="adj1" fmla="val 50010"/>
            </a:avLst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" name="肘形连接符 23"/>
          <p:cNvCxnSpPr/>
          <p:nvPr/>
        </p:nvCxnSpPr>
        <p:spPr>
          <a:xfrm flipV="1">
            <a:off x="2924810" y="3651885"/>
            <a:ext cx="3054350" cy="1419860"/>
          </a:xfrm>
          <a:prstGeom prst="bentConnector3">
            <a:avLst>
              <a:gd name="adj1" fmla="val 50021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>
            <p:custDataLst>
              <p:tags r:id="rId7"/>
            </p:custDataLst>
          </p:nvPr>
        </p:nvGrpSpPr>
        <p:grpSpPr>
          <a:xfrm rot="0">
            <a:off x="5996305" y="3161030"/>
            <a:ext cx="5206365" cy="1496060"/>
            <a:chOff x="664592" y="3277622"/>
            <a:chExt cx="1317114" cy="69949"/>
          </a:xfrm>
        </p:grpSpPr>
        <p:sp>
          <p:nvSpPr>
            <p:cNvPr id="26" name="Title 6" descr="7b0a202020202262756c6c6574223a20227b5c2263617465676f727949645c223a31303030352c5c2274656d706c61746549645c223a32303233313436397d220a7d0a"/>
            <p:cNvSpPr txBox="1"/>
            <p:nvPr>
              <p:custDataLst>
                <p:tags r:id="rId8"/>
              </p:custDataLst>
            </p:nvPr>
          </p:nvSpPr>
          <p:spPr>
            <a:xfrm>
              <a:off x="664592" y="3277622"/>
              <a:ext cx="1317114" cy="69949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3500" tIns="25400" rIns="63500" bIns="25400" anchor="ctr" anchorCtr="0">
              <a:norm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charset="0"/>
                </a:defRPr>
              </a:lvl1pPr>
            </a:lstStyle>
            <a:p>
              <a:pPr marL="342265" marR="0" lvl="0" indent="-342900" algn="just" defTabSz="913765" rtl="0" eaLnBrk="1" fontAlgn="ctr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Tx/>
                <a:buSzPct val="100000"/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1" i="0" u="none" strike="noStrike" kern="1200" cap="none" spc="300" normalizeH="0" baseline="0" noProof="0" dirty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方正粗金陵简体" panose="02000000000000000000" pitchFamily="2" charset="-122"/>
              </a:endParaRPr>
            </a:p>
          </p:txBody>
        </p:sp>
        <p:sp>
          <p:nvSpPr>
            <p:cNvPr id="27" name="文本框 26"/>
            <p:cNvSpPr txBox="1"/>
            <p:nvPr>
              <p:custDataLst>
                <p:tags r:id="rId9"/>
              </p:custDataLst>
            </p:nvPr>
          </p:nvSpPr>
          <p:spPr>
            <a:xfrm>
              <a:off x="704255" y="3277771"/>
              <a:ext cx="1253586" cy="69800"/>
            </a:xfrm>
            <a:prstGeom prst="flowChartProcess">
              <a:avLst/>
            </a:prstGeom>
            <a:noFill/>
          </p:spPr>
          <p:txBody>
            <a:bodyPr wrap="square">
              <a:noAutofit/>
            </a:bodyPr>
            <a:lstStyle/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zh-CN" altLang="en-US" sz="1400">
                  <a:sym typeface="+mn-ea"/>
                </a:rPr>
                <a:t>现在可以长文本输出，</a:t>
              </a:r>
              <a:r>
                <a:rPr lang="zh-CN" altLang="en-US" sz="1400"/>
                <a:t>采用包裹式提问，使得回答问题</a:t>
              </a:r>
              <a:r>
                <a:rPr lang="en-US" altLang="zh-CN" sz="1400"/>
                <a:t> A </a:t>
              </a:r>
              <a:r>
                <a:rPr lang="zh-CN" altLang="en-US" sz="1400"/>
                <a:t>时需要回答</a:t>
              </a:r>
              <a:r>
                <a:rPr lang="en-US" altLang="zh-CN" sz="1400"/>
                <a:t> jailbreaking prompt (e.g. What are the diffeerences)</a:t>
              </a:r>
              <a:r>
                <a:rPr lang="zh-CN" altLang="en-US" sz="1400"/>
                <a:t>，再利用</a:t>
              </a:r>
              <a:r>
                <a:rPr lang="en-US" altLang="zh-CN" sz="1400"/>
                <a:t> information extraction </a:t>
              </a:r>
              <a:r>
                <a:rPr lang="zh-CN" altLang="en-US" sz="1400"/>
                <a:t>方式提取目标内容</a:t>
              </a:r>
              <a:r>
                <a:rPr lang="en-US" altLang="zh-CN" sz="1400"/>
                <a:t> (*)</a:t>
              </a:r>
              <a:endParaRPr lang="en-US" altLang="zh-CN" sz="1400"/>
            </a:p>
          </p:txBody>
        </p:sp>
      </p:grpSp>
      <p:cxnSp>
        <p:nvCxnSpPr>
          <p:cNvPr id="28" name="直接连接符 27"/>
          <p:cNvCxnSpPr/>
          <p:nvPr/>
        </p:nvCxnSpPr>
        <p:spPr>
          <a:xfrm>
            <a:off x="1715770" y="2160270"/>
            <a:ext cx="0" cy="150241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1746885" y="3651885"/>
            <a:ext cx="271145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1715770" y="5331460"/>
            <a:ext cx="0" cy="65405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1715770" y="5985510"/>
            <a:ext cx="4261485" cy="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>
            <p:custDataLst>
              <p:tags r:id="rId10"/>
            </p:custDataLst>
          </p:nvPr>
        </p:nvGrpSpPr>
        <p:grpSpPr>
          <a:xfrm rot="0">
            <a:off x="5994400" y="4777740"/>
            <a:ext cx="5200015" cy="1454785"/>
            <a:chOff x="664592" y="3277622"/>
            <a:chExt cx="1317114" cy="69949"/>
          </a:xfrm>
        </p:grpSpPr>
        <p:sp>
          <p:nvSpPr>
            <p:cNvPr id="33" name="Title 6" descr="7b0a202020202262756c6c6574223a20227b5c2263617465676f727949645c223a31303030352c5c2274656d706c61746549645c223a32303233313436397d220a7d0a"/>
            <p:cNvSpPr txBox="1"/>
            <p:nvPr>
              <p:custDataLst>
                <p:tags r:id="rId11"/>
              </p:custDataLst>
            </p:nvPr>
          </p:nvSpPr>
          <p:spPr>
            <a:xfrm>
              <a:off x="664592" y="3277622"/>
              <a:ext cx="1317114" cy="69949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3500" tIns="25400" rIns="63500" bIns="25400" anchor="ctr" anchorCtr="0">
              <a:norm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charset="0"/>
                </a:defRPr>
              </a:lvl1pPr>
            </a:lstStyle>
            <a:p>
              <a:pPr marL="342265" marR="0" lvl="0" indent="-342900" algn="just" defTabSz="913765" rtl="0" eaLnBrk="1" fontAlgn="ctr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Tx/>
                <a:buSzPct val="100000"/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1" i="0" u="none" strike="noStrike" kern="1200" cap="none" spc="300" normalizeH="0" baseline="0" noProof="0" dirty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方正粗金陵简体" panose="02000000000000000000" pitchFamily="2" charset="-122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12"/>
              </p:custDataLst>
            </p:nvPr>
          </p:nvSpPr>
          <p:spPr>
            <a:xfrm>
              <a:off x="704255" y="3277771"/>
              <a:ext cx="1253586" cy="69800"/>
            </a:xfrm>
            <a:prstGeom prst="flowChartProcess">
              <a:avLst/>
            </a:prstGeom>
            <a:noFill/>
          </p:spPr>
          <p:txBody>
            <a:bodyPr wrap="square">
              <a:noAutofit/>
            </a:bodyPr>
            <a:lstStyle/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en-US" altLang="zh-CN" sz="1400">
                  <a:sym typeface="+mn-ea"/>
                </a:rPr>
                <a:t>1. </a:t>
              </a:r>
              <a:r>
                <a:rPr lang="zh-CN" altLang="en-US" sz="1400">
                  <a:sym typeface="+mn-ea"/>
                </a:rPr>
                <a:t>过往研究没有利用过往经验</a:t>
              </a:r>
              <a:r>
                <a:rPr lang="en-US" altLang="zh-CN" sz="1400">
                  <a:sym typeface="+mn-ea"/>
                </a:rPr>
                <a:t> (e.g. </a:t>
              </a:r>
              <a:r>
                <a:rPr lang="zh-CN" altLang="en-US" sz="1400">
                  <a:sym typeface="+mn-ea"/>
                </a:rPr>
                <a:t>人类经验</a:t>
              </a:r>
              <a:r>
                <a:rPr lang="en-US" altLang="zh-CN" sz="1400">
                  <a:sym typeface="+mn-ea"/>
                </a:rPr>
                <a:t>) or training set</a:t>
              </a:r>
              <a:r>
                <a:rPr lang="zh-CN" altLang="en-US" sz="1400">
                  <a:sym typeface="+mn-ea"/>
                </a:rPr>
                <a:t>，</a:t>
              </a:r>
              <a:r>
                <a:rPr lang="en-US" altLang="zh-CN" sz="1400">
                  <a:sym typeface="+mn-ea"/>
                </a:rPr>
                <a:t>prompt refinement </a:t>
              </a:r>
              <a:r>
                <a:rPr lang="zh-CN" altLang="en-US" sz="1400">
                  <a:sym typeface="+mn-ea"/>
                </a:rPr>
                <a:t>效果有限；</a:t>
              </a:r>
              <a:endParaRPr lang="zh-CN" altLang="en-US" sz="1400">
                <a:sym typeface="+mn-ea"/>
              </a:endParaRPr>
            </a:p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en-US" altLang="zh-CN" sz="1400">
                  <a:sym typeface="+mn-ea"/>
                </a:rPr>
                <a:t>2. jailbreaking </a:t>
              </a:r>
              <a:r>
                <a:rPr lang="zh-CN" altLang="en-US" sz="1400">
                  <a:sym typeface="+mn-ea"/>
                </a:rPr>
                <a:t>需要慢思考，因此可采用</a:t>
              </a:r>
              <a:r>
                <a:rPr lang="en-US" altLang="zh-CN" sz="1400">
                  <a:sym typeface="+mn-ea"/>
                </a:rPr>
                <a:t>training set</a:t>
              </a:r>
              <a:r>
                <a:rPr lang="zh-CN" altLang="en-US" sz="1400">
                  <a:sym typeface="+mn-ea"/>
                </a:rPr>
                <a:t>总结经验</a:t>
              </a:r>
              <a:r>
                <a:rPr lang="en-US" altLang="zh-CN" sz="1400">
                  <a:sym typeface="+mn-ea"/>
                </a:rPr>
                <a:t>/ guidelines</a:t>
              </a:r>
              <a:endParaRPr lang="en-US" altLang="zh-CN" sz="1400">
                <a:sym typeface="+mn-ea"/>
              </a:endParaRPr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3644900" y="5678805"/>
            <a:ext cx="16173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视为</a:t>
            </a:r>
            <a:r>
              <a:rPr lang="en-US" altLang="zh-CN" sz="1400"/>
              <a:t> Agent</a:t>
            </a:r>
            <a:endParaRPr lang="en-US" altLang="zh-CN" sz="1400"/>
          </a:p>
        </p:txBody>
      </p:sp>
      <p:grpSp>
        <p:nvGrpSpPr>
          <p:cNvPr id="36" name="组合 35"/>
          <p:cNvGrpSpPr/>
          <p:nvPr>
            <p:custDataLst>
              <p:tags r:id="rId13"/>
            </p:custDataLst>
          </p:nvPr>
        </p:nvGrpSpPr>
        <p:grpSpPr>
          <a:xfrm rot="0">
            <a:off x="5960745" y="1001395"/>
            <a:ext cx="5239387" cy="890905"/>
            <a:chOff x="664527" y="3271190"/>
            <a:chExt cx="1317044" cy="70757"/>
          </a:xfrm>
        </p:grpSpPr>
        <p:sp>
          <p:nvSpPr>
            <p:cNvPr id="37" name="Title 6" descr="7b0a202020202262756c6c6574223a20227b5c2263617465676f727949645c223a31303030352c5c2274656d706c61746549645c223a32303233313436397d220a7d0a"/>
            <p:cNvSpPr txBox="1"/>
            <p:nvPr>
              <p:custDataLst>
                <p:tags r:id="rId14"/>
              </p:custDataLst>
            </p:nvPr>
          </p:nvSpPr>
          <p:spPr>
            <a:xfrm>
              <a:off x="664527" y="3277622"/>
              <a:ext cx="1317044" cy="64325"/>
            </a:xfrm>
            <a:prstGeom prst="flowChartProcess">
              <a:avLst/>
            </a:prstGeom>
            <a:solidFill>
              <a:schemeClr val="bg1"/>
            </a:solidFill>
            <a:ln w="3175">
              <a:solidFill>
                <a:schemeClr val="bg1"/>
              </a:solidFill>
              <a:prstDash val="dash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63500" tIns="25400" rIns="63500" bIns="25400" anchor="ctr" anchorCtr="0">
              <a:norm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charset="0"/>
                </a:defRPr>
              </a:lvl1pPr>
            </a:lstStyle>
            <a:p>
              <a:pPr marL="342265" marR="0" lvl="0" indent="-342900" algn="just" defTabSz="913765" rtl="0" eaLnBrk="1" fontAlgn="ctr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Tx/>
                <a:buSzPct val="100000"/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1" i="0" u="none" strike="noStrike" kern="1200" cap="none" spc="300" normalizeH="0" baseline="0" noProof="0" dirty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方正粗金陵简体" panose="02000000000000000000" pitchFamily="2" charset="-122"/>
              </a:endParaRPr>
            </a:p>
          </p:txBody>
        </p:sp>
        <p:sp>
          <p:nvSpPr>
            <p:cNvPr id="38" name="文本框 37"/>
            <p:cNvSpPr txBox="1"/>
            <p:nvPr>
              <p:custDataLst>
                <p:tags r:id="rId15"/>
              </p:custDataLst>
            </p:nvPr>
          </p:nvSpPr>
          <p:spPr>
            <a:xfrm>
              <a:off x="672348" y="3271190"/>
              <a:ext cx="1286236" cy="64150"/>
            </a:xfrm>
            <a:prstGeom prst="flowChartProcess">
              <a:avLst/>
            </a:prstGeom>
            <a:noFill/>
          </p:spPr>
          <p:txBody>
            <a:bodyPr wrap="square">
              <a:noAutofit/>
            </a:bodyPr>
            <a:lstStyle/>
            <a:p>
              <a:pPr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en-US" altLang="zh-CN" sz="1400"/>
                <a:t>(</a:t>
              </a:r>
              <a:r>
                <a:rPr lang="zh-CN" altLang="en-US" sz="1400"/>
                <a:t>类比</a:t>
              </a:r>
              <a:r>
                <a:rPr lang="en-US" altLang="zh-CN" sz="1400"/>
                <a:t>Agent) </a:t>
              </a:r>
              <a:r>
                <a:rPr lang="zh-CN" altLang="en-US" sz="1400"/>
                <a:t>对</a:t>
              </a:r>
              <a:r>
                <a:rPr lang="en-US" altLang="zh-CN" sz="1400"/>
                <a:t> jailbreaking path </a:t>
              </a:r>
              <a:r>
                <a:rPr lang="zh-CN" altLang="en-US" sz="1400"/>
                <a:t>进行反思</a:t>
              </a:r>
              <a:r>
                <a:rPr lang="en-US" altLang="zh-CN" sz="1400"/>
                <a:t> (</a:t>
              </a:r>
              <a:r>
                <a:rPr lang="zh-CN" altLang="en-US" sz="1400"/>
                <a:t>尤其</a:t>
              </a:r>
              <a:r>
                <a:rPr lang="en-US" altLang="zh-CN" sz="1400"/>
                <a:t> negative response)</a:t>
              </a:r>
              <a:endParaRPr lang="en-US" altLang="zh-CN" sz="1400"/>
            </a:p>
          </p:txBody>
        </p:sp>
      </p:grpSp>
      <p:sp>
        <p:nvSpPr>
          <p:cNvPr id="41" name="文本框 40"/>
          <p:cNvSpPr txBox="1"/>
          <p:nvPr/>
        </p:nvSpPr>
        <p:spPr>
          <a:xfrm>
            <a:off x="4599940" y="1099185"/>
            <a:ext cx="12515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对话</a:t>
            </a:r>
            <a:r>
              <a:rPr lang="zh-CN" altLang="en-US" sz="1400"/>
              <a:t>可撤回</a:t>
            </a:r>
            <a:endParaRPr lang="zh-CN" altLang="en-US" sz="1400"/>
          </a:p>
        </p:txBody>
      </p:sp>
      <p:sp>
        <p:nvSpPr>
          <p:cNvPr id="42" name="文本框 41"/>
          <p:cNvSpPr txBox="1"/>
          <p:nvPr/>
        </p:nvSpPr>
        <p:spPr>
          <a:xfrm>
            <a:off x="4751705" y="3743325"/>
            <a:ext cx="12090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>
                <a:sym typeface="+mn-ea"/>
              </a:rPr>
              <a:t>长文本</a:t>
            </a:r>
            <a:r>
              <a:rPr lang="zh-CN" altLang="en-US" sz="1400">
                <a:sym typeface="+mn-ea"/>
              </a:rPr>
              <a:t>输出</a:t>
            </a:r>
            <a:endParaRPr lang="zh-CN" altLang="en-US" sz="1400"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</p:tagLst>
</file>

<file path=ppt/tags/tag10.xml><?xml version="1.0" encoding="utf-8"?>
<p:tagLst xmlns:p="http://schemas.openxmlformats.org/presentationml/2006/main">
  <p:tag name="KSO_WM_DIAGRAM_VIRTUALLY_FRAME" val="{&quot;height&quot;:699.7,&quot;left&quot;:29.55,&quot;top&quot;:73.75,&quot;width&quot;:871.85}"/>
</p:tagLst>
</file>

<file path=ppt/tags/tag11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  <p:tag name="KSO_WM_DIAGRAM_VIRTUALLY_FRAME" val="{&quot;height&quot;:699.7,&quot;left&quot;:29.55,&quot;top&quot;:73.75,&quot;width&quot;:871.85}"/>
</p:tagLst>
</file>

<file path=ppt/tags/tag12.xml><?xml version="1.0" encoding="utf-8"?>
<p:tagLst xmlns:p="http://schemas.openxmlformats.org/presentationml/2006/main">
  <p:tag name="KSO_WM_DIAGRAM_VIRTUALLY_FRAME" val="{&quot;height&quot;:699.7,&quot;left&quot;:29.55,&quot;top&quot;:73.75,&quot;width&quot;:871.85}"/>
</p:tagLst>
</file>

<file path=ppt/tags/tag13.xml><?xml version="1.0" encoding="utf-8"?>
<p:tagLst xmlns:p="http://schemas.openxmlformats.org/presentationml/2006/main">
  <p:tag name="KSO_WM_DIAGRAM_VIRTUALLY_FRAME" val="{&quot;height&quot;:699.7,&quot;left&quot;:29.55,&quot;top&quot;:73.75,&quot;width&quot;:871.85}"/>
</p:tagLst>
</file>

<file path=ppt/tags/tag14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  <p:tag name="KSO_WM_DIAGRAM_VIRTUALLY_FRAME" val="{&quot;height&quot;:699.7,&quot;left&quot;:29.55,&quot;top&quot;:73.75,&quot;width&quot;:871.85}"/>
</p:tagLst>
</file>

<file path=ppt/tags/tag15.xml><?xml version="1.0" encoding="utf-8"?>
<p:tagLst xmlns:p="http://schemas.openxmlformats.org/presentationml/2006/main">
  <p:tag name="KSO_WM_BEAUTIFY_FLAG" val=""/>
  <p:tag name="KSO_WM_DIAGRAM_VIRTUALLY_FRAME" val="{&quot;height&quot;:699.7,&quot;left&quot;:29.55,&quot;top&quot;:73.75,&quot;width&quot;:871.85}"/>
</p:tagLst>
</file>

<file path=ppt/tags/tag16.xml><?xml version="1.0" encoding="utf-8"?>
<p:tagLst xmlns:p="http://schemas.openxmlformats.org/presentationml/2006/main">
  <p:tag name="KSO_WM_DIAGRAM_VIRTUALLY_FRAME" val="{&quot;height&quot;:699.7,&quot;left&quot;:29.55,&quot;top&quot;:73.75,&quot;width&quot;:871.85}"/>
</p:tagLst>
</file>

<file path=ppt/tags/tag17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  <p:tag name="KSO_WM_DIAGRAM_VIRTUALLY_FRAME" val="{&quot;height&quot;:699.7,&quot;left&quot;:29.55,&quot;top&quot;:73.75,&quot;width&quot;:871.85}"/>
</p:tagLst>
</file>

<file path=ppt/tags/tag18.xml><?xml version="1.0" encoding="utf-8"?>
<p:tagLst xmlns:p="http://schemas.openxmlformats.org/presentationml/2006/main">
  <p:tag name="KSO_WM_BEAUTIFY_FLAG" val=""/>
  <p:tag name="KSO_WM_DIAGRAM_VIRTUALLY_FRAME" val="{&quot;height&quot;:699.7,&quot;left&quot;:29.55,&quot;top&quot;:73.75,&quot;width&quot;:871.85}"/>
</p:tagLst>
</file>

<file path=ppt/tags/tag19.xml><?xml version="1.0" encoding="utf-8"?>
<p:tagLst xmlns:p="http://schemas.openxmlformats.org/presentationml/2006/main">
  <p:tag name="KSO_WM_DIAGRAM_VIRTUALLY_FRAME" val="{&quot;height&quot;:699.7,&quot;left&quot;:29.55,&quot;top&quot;:73.75,&quot;width&quot;:871.85}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  <p:tag name="KSO_WM_DIAGRAM_VIRTUALLY_FRAME" val="{&quot;height&quot;:699.7,&quot;left&quot;:29.55,&quot;top&quot;:73.75,&quot;width&quot;:871.85}"/>
</p:tagLst>
</file>

<file path=ppt/tags/tag21.xml><?xml version="1.0" encoding="utf-8"?>
<p:tagLst xmlns:p="http://schemas.openxmlformats.org/presentationml/2006/main">
  <p:tag name="KSO_WM_BEAUTIFY_FLAG" val=""/>
  <p:tag name="KSO_WM_DIAGRAM_VIRTUALLY_FRAME" val="{&quot;height&quot;:699.7,&quot;left&quot;:29.55,&quot;top&quot;:73.75,&quot;width&quot;:871.85}"/>
</p:tagLst>
</file>

<file path=ppt/tags/tag22.xml><?xml version="1.0" encoding="utf-8"?>
<p:tagLst xmlns:p="http://schemas.openxmlformats.org/presentationml/2006/main">
  <p:tag name="KSO_WM_DIAGRAM_VIRTUALLY_FRAME" val="{&quot;height&quot;:699.7,&quot;left&quot;:29.55,&quot;top&quot;:73.75,&quot;width&quot;:871.85}"/>
</p:tagLst>
</file>

<file path=ppt/tags/tag23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  <p:tag name="KSO_WM_DIAGRAM_VIRTUALLY_FRAME" val="{&quot;height&quot;:699.7,&quot;left&quot;:29.55,&quot;top&quot;:73.75,&quot;width&quot;:871.85}"/>
</p:tagLst>
</file>

<file path=ppt/tags/tag24.xml><?xml version="1.0" encoding="utf-8"?>
<p:tagLst xmlns:p="http://schemas.openxmlformats.org/presentationml/2006/main">
  <p:tag name="KSO_WM_BEAUTIFY_FLAG" val=""/>
  <p:tag name="KSO_WM_DIAGRAM_VIRTUALLY_FRAME" val="{&quot;height&quot;:699.7,&quot;left&quot;:29.55,&quot;top&quot;:73.75,&quot;width&quot;:871.85}"/>
</p:tagLst>
</file>

<file path=ppt/tags/tag25.xml><?xml version="1.0" encoding="utf-8"?>
<p:tagLst xmlns:p="http://schemas.openxmlformats.org/presentationml/2006/main">
  <p:tag name="KSO_WM_DIAGRAM_VIRTUALLY_FRAME" val="{&quot;height&quot;:699.7,&quot;left&quot;:29.55,&quot;top&quot;:73.75,&quot;width&quot;:871.85}"/>
</p:tagLst>
</file>

<file path=ppt/tags/tag26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  <p:tag name="KSO_WM_DIAGRAM_VIRTUALLY_FRAME" val="{&quot;height&quot;:699.7,&quot;left&quot;:29.55,&quot;top&quot;:73.75,&quot;width&quot;:871.85}"/>
</p:tagLst>
</file>

<file path=ppt/tags/tag27.xml><?xml version="1.0" encoding="utf-8"?>
<p:tagLst xmlns:p="http://schemas.openxmlformats.org/presentationml/2006/main">
  <p:tag name="KSO_WM_BEAUTIFY_FLAG" val=""/>
  <p:tag name="KSO_WM_DIAGRAM_VIRTUALLY_FRAME" val="{&quot;height&quot;:699.7,&quot;left&quot;:29.55,&quot;top&quot;:73.75,&quot;width&quot;:871.85}"/>
</p:tagLst>
</file>

<file path=ppt/tags/tag28.xml><?xml version="1.0" encoding="utf-8"?>
<p:tagLst xmlns:p="http://schemas.openxmlformats.org/presentationml/2006/main">
  <p:tag name="KSO_WM_DIAGRAM_VIRTUALLY_FRAME" val="{&quot;height&quot;:699.7,&quot;left&quot;:29.55,&quot;top&quot;:73.75,&quot;width&quot;:871.85}"/>
</p:tagLst>
</file>

<file path=ppt/tags/tag29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  <p:tag name="KSO_WM_DIAGRAM_VIRTUALLY_FRAME" val="{&quot;height&quot;:699.7,&quot;left&quot;:29.55,&quot;top&quot;:73.75,&quot;width&quot;:871.85}"/>
</p:tagLst>
</file>

<file path=ppt/tags/tag3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</p:tagLst>
</file>

<file path=ppt/tags/tag30.xml><?xml version="1.0" encoding="utf-8"?>
<p:tagLst xmlns:p="http://schemas.openxmlformats.org/presentationml/2006/main">
  <p:tag name="KSO_WM_BEAUTIFY_FLAG" val=""/>
  <p:tag name="KSO_WM_DIAGRAM_VIRTUALLY_FRAME" val="{&quot;height&quot;:699.7,&quot;left&quot;:29.55,&quot;top&quot;:73.75,&quot;width&quot;:871.85}"/>
</p:tagLst>
</file>

<file path=ppt/tags/tag3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KSO_WPP_MARK_KEY" val="26c6209c-c902-426a-b4ad-cdc140d6ccca"/>
  <p:tag name="COMMONDATA" val="eyJoZGlkIjoiMzAxODZhZTVmZWI2MzczZmMyODZhOTg1NDM3MzZiYmIifQ=="/>
  <p:tag name="commondata" val="eyJoZGlkIjoiMGE0NjVlMDg4MDk1OThkYTMwZjM0NDU5NTI1NzFlMTkifQ==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DIAGRAM_VIRTUALLY_FRAME" val="{&quot;height&quot;:699.7,&quot;left&quot;:29.55,&quot;top&quot;:73.75,&quot;width&quot;:871.85}"/>
</p:tagLst>
</file>

<file path=ppt/tags/tag6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  <p:tag name="KSO_WM_DIAGRAM_VIRTUALLY_FRAME" val="{&quot;height&quot;:699.7,&quot;left&quot;:29.55,&quot;top&quot;:73.75,&quot;width&quot;:871.85}"/>
</p:tagLst>
</file>

<file path=ppt/tags/tag7.xml><?xml version="1.0" encoding="utf-8"?>
<p:tagLst xmlns:p="http://schemas.openxmlformats.org/presentationml/2006/main">
  <p:tag name="KSO_WM_BEAUTIFY_FLAG" val=""/>
  <p:tag name="KSO_WM_DIAGRAM_VIRTUALLY_FRAME" val="{&quot;height&quot;:699.7,&quot;left&quot;:29.55,&quot;top&quot;:73.75,&quot;width&quot;:871.85}"/>
</p:tagLst>
</file>

<file path=ppt/tags/tag8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687_1*f*1"/>
  <p:tag name="KSO_WM_TEMPLATE_CATEGORY" val="diagram"/>
  <p:tag name="KSO_WM_TEMPLATE_INDEX" val="20212687"/>
  <p:tag name="KSO_WM_UNIT_LAYERLEVEL" val="1"/>
  <p:tag name="KSO_WM_TAG_VERSION" val="1.0"/>
  <p:tag name="KSO_WM_BEAUTIFY_FLAG" val=""/>
  <p:tag name="KSO_WM_UNIT_DEFAULT_FONT" val="14;20;2"/>
  <p:tag name="KSO_WM_UNIT_BLOCK" val="0"/>
  <p:tag name="KSO_WM_UNIT_VALUE" val="64"/>
  <p:tag name="KSO_WM_UNIT_SHOW_EDIT_AREA_INDICATION" val="1"/>
  <p:tag name="KSO_WM_CHIP_GROUPID" val="5e6b05596848fb12bee65ac8"/>
  <p:tag name="KSO_WM_CHIP_XID" val="5e6b05596848fb12bee65aca"/>
  <p:tag name="KSO_WM_UNIT_DEC_AREA_ID" val="2f65476610884515a783e28ff726962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6b42b278f644c11948fd074fdb9ea30"/>
  <p:tag name="KSO_WM_UNIT_TEXT_FILL_FORE_SCHEMECOLOR_INDEX_BRIGHTNESS" val="0.25"/>
  <p:tag name="KSO_WM_UNIT_TEXT_FILL_FORE_SCHEMECOLOR_INDEX" val="13"/>
  <p:tag name="KSO_WM_UNIT_TEXT_FILL_TYPE" val="1"/>
  <p:tag name="KSO_WM_TEMPLATE_ASSEMBLE_XID" val="60656f654054ed1e2fb80946"/>
  <p:tag name="KSO_WM_TEMPLATE_ASSEMBLE_GROUPID" val="60656f654054ed1e2fb80946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7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8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2211</Words>
  <Application>WPS 演示</Application>
  <PresentationFormat>宽屏</PresentationFormat>
  <Paragraphs>79</Paragraphs>
  <Slides>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5</vt:i4>
      </vt:variant>
    </vt:vector>
  </HeadingPairs>
  <TitlesOfParts>
    <vt:vector size="23" baseType="lpstr">
      <vt:lpstr>Arial</vt:lpstr>
      <vt:lpstr>宋体</vt:lpstr>
      <vt:lpstr>Wingdings</vt:lpstr>
      <vt:lpstr>Calibri</vt:lpstr>
      <vt:lpstr>等线</vt:lpstr>
      <vt:lpstr>微软雅黑</vt:lpstr>
      <vt:lpstr>Segoe UI</vt:lpstr>
      <vt:lpstr>Segoe UI Light</vt:lpstr>
      <vt:lpstr>Segoe UI</vt:lpstr>
      <vt:lpstr>方正粗金陵简体</vt:lpstr>
      <vt:lpstr>Arial Unicode MS</vt:lpstr>
      <vt:lpstr>Century Gothic</vt:lpstr>
      <vt:lpstr>1_OfficePLUS</vt:lpstr>
      <vt:lpstr>2_Office 主题​​</vt:lpstr>
      <vt:lpstr>5_Office 主题​​</vt:lpstr>
      <vt:lpstr>7_Office 主题​​</vt:lpstr>
      <vt:lpstr>4_Office 主题​​</vt:lpstr>
      <vt:lpstr>8_Office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Evaluation_调研内容</dc:title>
  <dc:creator>一 李</dc:creator>
  <cp:lastModifiedBy>178----4713</cp:lastModifiedBy>
  <cp:revision>2257</cp:revision>
  <dcterms:created xsi:type="dcterms:W3CDTF">2024-07-25T07:38:00Z</dcterms:created>
  <dcterms:modified xsi:type="dcterms:W3CDTF">2024-11-19T13:36:30Z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A750B43C2CFF4D3F92D215D30DC7F637_13</vt:lpwstr>
  </property>
  <property fmtid="{D5CDD505-2E9C-101B-9397-08002B2CF9AE}" pid="12" name="KSOProductBuildVer">
    <vt:lpwstr>2052-12.1.0.18608</vt:lpwstr>
  </property>
</Properties>
</file>